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257" r:id="rId2"/>
    <p:sldId id="271" r:id="rId3"/>
    <p:sldId id="282" r:id="rId4"/>
    <p:sldId id="294" r:id="rId5"/>
    <p:sldId id="293" r:id="rId6"/>
    <p:sldId id="298" r:id="rId7"/>
    <p:sldId id="299" r:id="rId8"/>
    <p:sldId id="297" r:id="rId9"/>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86"/>
    <p:restoredTop sz="94874"/>
  </p:normalViewPr>
  <p:slideViewPr>
    <p:cSldViewPr snapToGrid="0">
      <p:cViewPr varScale="1">
        <p:scale>
          <a:sx n="152" d="100"/>
          <a:sy n="152" d="100"/>
        </p:scale>
        <p:origin x="184" y="9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FF27B-557D-334F-8D5E-B327C5A298E9}" type="datetimeFigureOut">
              <a:rPr lang="en-AU" smtClean="0"/>
              <a:t>9/1/2025</a:t>
            </a:fld>
            <a:endParaRPr lang="en-AU" dirty="0"/>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5C736-FAD4-1E4D-89A5-433D4AA2963B}" type="slidenum">
              <a:rPr lang="en-AU" smtClean="0"/>
              <a:t>‹#›</a:t>
            </a:fld>
            <a:endParaRPr lang="en-AU" dirty="0"/>
          </a:p>
        </p:txBody>
      </p:sp>
    </p:spTree>
    <p:extLst>
      <p:ext uri="{BB962C8B-B14F-4D97-AF65-F5344CB8AC3E}">
        <p14:creationId xmlns:p14="http://schemas.microsoft.com/office/powerpoint/2010/main" val="113783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1</a:t>
            </a:fld>
            <a:endParaRPr lang="en-AU" dirty="0"/>
          </a:p>
        </p:txBody>
      </p:sp>
    </p:spTree>
    <p:extLst>
      <p:ext uri="{BB962C8B-B14F-4D97-AF65-F5344CB8AC3E}">
        <p14:creationId xmlns:p14="http://schemas.microsoft.com/office/powerpoint/2010/main" val="3227804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7</a:t>
            </a:fld>
            <a:endParaRPr lang="en-AU" dirty="0"/>
          </a:p>
        </p:txBody>
      </p:sp>
    </p:spTree>
    <p:extLst>
      <p:ext uri="{BB962C8B-B14F-4D97-AF65-F5344CB8AC3E}">
        <p14:creationId xmlns:p14="http://schemas.microsoft.com/office/powerpoint/2010/main" val="1331194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8</a:t>
            </a:fld>
            <a:endParaRPr lang="en-AU" dirty="0"/>
          </a:p>
        </p:txBody>
      </p:sp>
    </p:spTree>
    <p:extLst>
      <p:ext uri="{BB962C8B-B14F-4D97-AF65-F5344CB8AC3E}">
        <p14:creationId xmlns:p14="http://schemas.microsoft.com/office/powerpoint/2010/main" val="1549741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normAutofit/>
          </a:bodyPr>
          <a:lstStyle>
            <a:lvl1pPr algn="ctr">
              <a:defRPr sz="2400" baseline="0">
                <a:latin typeface="Times New Roman" panose="02020603050405020304" pitchFamily="18"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baseline="0">
                <a:latin typeface="Times New Roman" panose="02020603050405020304"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1/9/25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93368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1/9/25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7299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1/9/25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7995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1/9/25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79141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24782"/>
            <a:ext cx="7886700" cy="2377281"/>
          </a:xfrm>
          <a:prstGeom prst="rect">
            <a:avLst/>
          </a:prstGeo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7" y="3824553"/>
            <a:ext cx="7886700" cy="125015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4E6CF7E-C746-084D-BF17-6C523B0D2ACF}" type="datetimeFigureOut">
              <a:rPr lang="en-US" smtClean="0"/>
              <a:t>1/9/25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3530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4E6CF7E-C746-084D-BF17-6C523B0D2ACF}" type="datetimeFigureOut">
              <a:rPr lang="en-US" smtClean="0"/>
              <a:t>1/9/25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36911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4E6CF7E-C746-084D-BF17-6C523B0D2ACF}" type="datetimeFigureOut">
              <a:rPr lang="en-US" smtClean="0"/>
              <a:t>1/9/25</a:t>
            </a:fld>
            <a:endParaRPr lang="en-US" dirty="0"/>
          </a:p>
        </p:txBody>
      </p:sp>
      <p:sp>
        <p:nvSpPr>
          <p:cNvPr id="8" name="Footer Placeholder 7"/>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664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4E6CF7E-C746-084D-BF17-6C523B0D2ACF}" type="datetimeFigureOut">
              <a:rPr lang="en-US" smtClean="0"/>
              <a:t>1/9/25</a:t>
            </a:fld>
            <a:endParaRPr lang="en-US" dirty="0"/>
          </a:p>
        </p:txBody>
      </p:sp>
      <p:sp>
        <p:nvSpPr>
          <p:cNvPr id="4" name="Footer Placeholder 3"/>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866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F7E-C746-084D-BF17-6C523B0D2ACF}" type="datetimeFigureOut">
              <a:rPr lang="en-US" smtClean="0"/>
              <a:t>1/9/25</a:t>
            </a:fld>
            <a:endParaRPr lang="en-US" dirty="0"/>
          </a:p>
        </p:txBody>
      </p:sp>
      <p:sp>
        <p:nvSpPr>
          <p:cNvPr id="3" name="Footer Placeholder 2"/>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52871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1/9/25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12742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dirty="0"/>
              <a:t>Click icon to add picture</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1/9/25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87151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606954"/>
            <a:ext cx="7886700" cy="362611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b="0" i="0">
                <a:solidFill>
                  <a:schemeClr val="tx1">
                    <a:tint val="82000"/>
                  </a:schemeClr>
                </a:solidFill>
                <a:latin typeface="Times New Roman" panose="02020603050405020304" pitchFamily="18" charset="0"/>
              </a:defRPr>
            </a:lvl1pPr>
          </a:lstStyle>
          <a:p>
            <a:fld id="{D4E6CF7E-C746-084D-BF17-6C523B0D2ACF}" type="datetimeFigureOut">
              <a:rPr lang="en-US" smtClean="0"/>
              <a:pPr/>
              <a:t>1/9/25</a:t>
            </a:fld>
            <a:endParaRPr lang="en-US" dirty="0"/>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b="0" i="0">
                <a:solidFill>
                  <a:schemeClr val="tx1">
                    <a:tint val="82000"/>
                  </a:schemeClr>
                </a:solidFill>
                <a:latin typeface="Times New Roman" panose="02020603050405020304" pitchFamily="18" charset="0"/>
              </a:defRPr>
            </a:lvl1pPr>
          </a:lstStyle>
          <a:p>
            <a:fld id="{32A23974-83D8-7045-B8FB-83D6C4E40E34}" type="slidenum">
              <a:rPr lang="en-US" smtClean="0"/>
              <a:pPr/>
              <a:t>‹#›</a:t>
            </a:fld>
            <a:endParaRPr lang="en-US" dirty="0"/>
          </a:p>
        </p:txBody>
      </p:sp>
    </p:spTree>
    <p:extLst>
      <p:ext uri="{BB962C8B-B14F-4D97-AF65-F5344CB8AC3E}">
        <p14:creationId xmlns:p14="http://schemas.microsoft.com/office/powerpoint/2010/main" val="14470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0" i="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5999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Times New Roman" panose="02020603050405020304" pitchFamily="18" charset="0"/>
                <a:ea typeface="+mn-ea"/>
                <a:cs typeface="+mn-cs"/>
              </a:rPr>
              <a:t>Luke 22:1-23</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lang="en-US" kern="0" dirty="0">
                <a:solidFill>
                  <a:schemeClr val="bg1"/>
                </a:solidFill>
                <a:latin typeface="Times New Roman" panose="02020603050405020304" pitchFamily="18" charset="0"/>
                <a:ea typeface="+mn-ea"/>
                <a:cs typeface="Times New Roman" panose="02020603050405020304" pitchFamily="18" charset="0"/>
              </a:rPr>
              <a:t>4  Slides</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p:txBody>
      </p:sp>
    </p:spTree>
    <p:extLst>
      <p:ext uri="{BB962C8B-B14F-4D97-AF65-F5344CB8AC3E}">
        <p14:creationId xmlns:p14="http://schemas.microsoft.com/office/powerpoint/2010/main" val="3902716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536067"/>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dirty="0">
                <a:solidFill>
                  <a:srgbClr val="FFFFFF"/>
                </a:solidFill>
                <a:effectLst/>
                <a:latin typeface="Times New Roman" panose="02020603050405020304" pitchFamily="18" charset="0"/>
                <a:ea typeface="Times New Roman" panose="02020603050405020304" pitchFamily="18" charset="0"/>
              </a:rPr>
              <a:t>22 </a:t>
            </a:r>
            <a:r>
              <a:rPr lang="en-AU" sz="2800" dirty="0">
                <a:solidFill>
                  <a:srgbClr val="FFFFFF"/>
                </a:solidFill>
                <a:effectLst/>
                <a:latin typeface="Times New Roman" panose="02020603050405020304" pitchFamily="18" charset="0"/>
                <a:ea typeface="Times New Roman" panose="02020603050405020304" pitchFamily="18" charset="0"/>
              </a:rPr>
              <a:t>Now the Feast of Unleavened Bread drew near, which is called the Passover.  </a:t>
            </a:r>
            <a:r>
              <a:rPr lang="en-AU" sz="2800" b="1" baseline="30000" dirty="0">
                <a:solidFill>
                  <a:srgbClr val="FFFFFF"/>
                </a:solidFill>
                <a:effectLst/>
                <a:latin typeface="Times New Roman" panose="02020603050405020304" pitchFamily="18" charset="0"/>
                <a:ea typeface="Times New Roman" panose="02020603050405020304" pitchFamily="18" charset="0"/>
              </a:rPr>
              <a:t>2 </a:t>
            </a:r>
            <a:r>
              <a:rPr lang="en-AU" sz="2800" dirty="0">
                <a:solidFill>
                  <a:srgbClr val="FFFFFF"/>
                </a:solidFill>
                <a:effectLst/>
                <a:latin typeface="Times New Roman" panose="02020603050405020304" pitchFamily="18" charset="0"/>
                <a:ea typeface="Times New Roman" panose="02020603050405020304" pitchFamily="18" charset="0"/>
              </a:rPr>
              <a:t>And the chief priests and the scribes were seeking how to put him to death, for they feared the people.  </a:t>
            </a:r>
          </a:p>
          <a:p>
            <a:pPr>
              <a:lnSpc>
                <a:spcPct val="110000"/>
              </a:lnSpc>
              <a:spcAft>
                <a:spcPts val="1000"/>
              </a:spcAft>
            </a:pPr>
            <a:endParaRPr lang="en-AU" sz="2800" dirty="0">
              <a:effectLst/>
              <a:latin typeface="Calibri" panose="020F0502020204030204" pitchFamily="34" charset="0"/>
              <a:ea typeface="Times New Roman" panose="02020603050405020304" pitchFamily="18" charset="0"/>
            </a:endParaRPr>
          </a:p>
          <a:p>
            <a:pPr>
              <a:lnSpc>
                <a:spcPct val="110000"/>
              </a:lnSpc>
              <a:spcAft>
                <a:spcPts val="1000"/>
              </a:spcAft>
            </a:pPr>
            <a:r>
              <a:rPr lang="en-AU" sz="2800" dirty="0">
                <a:solidFill>
                  <a:srgbClr val="FFFFFF"/>
                </a:solidFill>
                <a:effectLst/>
                <a:latin typeface="Times New Roman" panose="02020603050405020304" pitchFamily="18" charset="0"/>
                <a:ea typeface="Times New Roman" panose="02020603050405020304" pitchFamily="18" charset="0"/>
              </a:rPr>
              <a:t> </a:t>
            </a:r>
            <a:r>
              <a:rPr lang="en-AU" sz="2800" b="1" baseline="30000" dirty="0">
                <a:solidFill>
                  <a:srgbClr val="FFFFFF"/>
                </a:solidFill>
                <a:effectLst/>
                <a:latin typeface="Times New Roman" panose="02020603050405020304" pitchFamily="18" charset="0"/>
                <a:ea typeface="Times New Roman" panose="02020603050405020304" pitchFamily="18" charset="0"/>
              </a:rPr>
              <a:t>3 </a:t>
            </a:r>
            <a:r>
              <a:rPr lang="en-AU" sz="2800" dirty="0">
                <a:solidFill>
                  <a:srgbClr val="FFFFFF"/>
                </a:solidFill>
                <a:effectLst/>
                <a:latin typeface="Times New Roman" panose="02020603050405020304" pitchFamily="18" charset="0"/>
                <a:ea typeface="Times New Roman" panose="02020603050405020304" pitchFamily="18" charset="0"/>
              </a:rPr>
              <a:t>Then Satan entered into Judas called Iscariot, who was of the number of the twelve.  </a:t>
            </a:r>
            <a:r>
              <a:rPr lang="en-AU" sz="2800" b="1" baseline="30000" dirty="0">
                <a:solidFill>
                  <a:srgbClr val="FFFFFF"/>
                </a:solidFill>
                <a:effectLst/>
                <a:latin typeface="Times New Roman" panose="02020603050405020304" pitchFamily="18" charset="0"/>
                <a:ea typeface="Times New Roman" panose="02020603050405020304" pitchFamily="18" charset="0"/>
              </a:rPr>
              <a:t>4 </a:t>
            </a:r>
            <a:r>
              <a:rPr lang="en-AU" sz="2800" dirty="0">
                <a:solidFill>
                  <a:srgbClr val="FFFFFF"/>
                </a:solidFill>
                <a:effectLst/>
                <a:latin typeface="Times New Roman" panose="02020603050405020304" pitchFamily="18" charset="0"/>
                <a:ea typeface="Times New Roman" panose="02020603050405020304" pitchFamily="18" charset="0"/>
              </a:rPr>
              <a:t>He went away and conferred with the chief priests and officers how he might betray him to them.  </a:t>
            </a:r>
            <a:r>
              <a:rPr lang="en-AU" sz="2800" b="1" baseline="30000" dirty="0">
                <a:solidFill>
                  <a:srgbClr val="FFFFFF"/>
                </a:solidFill>
                <a:effectLst/>
                <a:latin typeface="Times New Roman" panose="02020603050405020304" pitchFamily="18" charset="0"/>
                <a:ea typeface="Times New Roman" panose="02020603050405020304" pitchFamily="18" charset="0"/>
              </a:rPr>
              <a:t>5 </a:t>
            </a:r>
            <a:r>
              <a:rPr lang="en-AU" sz="2800" dirty="0">
                <a:solidFill>
                  <a:srgbClr val="FFFFFF"/>
                </a:solidFill>
                <a:effectLst/>
                <a:latin typeface="Times New Roman" panose="02020603050405020304" pitchFamily="18" charset="0"/>
                <a:ea typeface="Times New Roman" panose="02020603050405020304" pitchFamily="18" charset="0"/>
              </a:rPr>
              <a:t>And they were glad, and agreed to give him money.  </a:t>
            </a:r>
            <a:r>
              <a:rPr lang="en-AU" sz="2800" b="1" baseline="30000" dirty="0">
                <a:solidFill>
                  <a:srgbClr val="FFFFFF"/>
                </a:solidFill>
                <a:effectLst/>
                <a:latin typeface="Times New Roman" panose="02020603050405020304" pitchFamily="18" charset="0"/>
                <a:ea typeface="Times New Roman" panose="02020603050405020304" pitchFamily="18" charset="0"/>
              </a:rPr>
              <a:t>6 </a:t>
            </a:r>
            <a:r>
              <a:rPr lang="en-AU" sz="2800" dirty="0">
                <a:solidFill>
                  <a:srgbClr val="FFFFFF"/>
                </a:solidFill>
                <a:effectLst/>
                <a:latin typeface="Times New Roman" panose="02020603050405020304" pitchFamily="18" charset="0"/>
                <a:ea typeface="Times New Roman" panose="02020603050405020304" pitchFamily="18" charset="0"/>
              </a:rPr>
              <a:t>So he consented and sought an opportunity to betray him to them in the absence of a crowd.</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993628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094343"/>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700" b="1" baseline="30000" dirty="0">
                <a:solidFill>
                  <a:srgbClr val="FFFFFF"/>
                </a:solidFill>
                <a:effectLst/>
                <a:latin typeface="Times New Roman" panose="02020603050405020304" pitchFamily="18" charset="0"/>
                <a:ea typeface="Times New Roman" panose="02020603050405020304" pitchFamily="18" charset="0"/>
              </a:rPr>
              <a:t>7 </a:t>
            </a:r>
            <a:r>
              <a:rPr lang="en-AU" sz="2700" dirty="0">
                <a:solidFill>
                  <a:srgbClr val="FFFFFF"/>
                </a:solidFill>
                <a:effectLst/>
                <a:latin typeface="Times New Roman" panose="02020603050405020304" pitchFamily="18" charset="0"/>
                <a:ea typeface="Times New Roman" panose="02020603050405020304" pitchFamily="18" charset="0"/>
              </a:rPr>
              <a:t>Then came the day of Unleavened Bread, on which the Passover lamb had to be sacrificed.  </a:t>
            </a:r>
            <a:r>
              <a:rPr lang="en-AU" sz="2700" b="1" baseline="30000" dirty="0">
                <a:solidFill>
                  <a:srgbClr val="FFFFFF"/>
                </a:solidFill>
                <a:effectLst/>
                <a:latin typeface="Times New Roman" panose="02020603050405020304" pitchFamily="18" charset="0"/>
                <a:ea typeface="Times New Roman" panose="02020603050405020304" pitchFamily="18" charset="0"/>
              </a:rPr>
              <a:t>8 </a:t>
            </a:r>
            <a:r>
              <a:rPr lang="en-AU" sz="2700" dirty="0">
                <a:solidFill>
                  <a:srgbClr val="FFFFFF"/>
                </a:solidFill>
                <a:effectLst/>
                <a:latin typeface="Times New Roman" panose="02020603050405020304" pitchFamily="18" charset="0"/>
                <a:ea typeface="Times New Roman" panose="02020603050405020304" pitchFamily="18" charset="0"/>
              </a:rPr>
              <a:t>So Jesus sent Peter and John, saying, “Go and prepare the Passover for us, that we may eat it.”  </a:t>
            </a:r>
            <a:r>
              <a:rPr lang="en-AU" sz="2700" b="1" baseline="30000" dirty="0">
                <a:solidFill>
                  <a:srgbClr val="FFFFFF"/>
                </a:solidFill>
                <a:effectLst/>
                <a:latin typeface="Times New Roman" panose="02020603050405020304" pitchFamily="18" charset="0"/>
                <a:ea typeface="Times New Roman" panose="02020603050405020304" pitchFamily="18" charset="0"/>
              </a:rPr>
              <a:t>9 </a:t>
            </a:r>
            <a:r>
              <a:rPr lang="en-AU" sz="2700" dirty="0">
                <a:solidFill>
                  <a:srgbClr val="FFFFFF"/>
                </a:solidFill>
                <a:effectLst/>
                <a:latin typeface="Times New Roman" panose="02020603050405020304" pitchFamily="18" charset="0"/>
                <a:ea typeface="Times New Roman" panose="02020603050405020304" pitchFamily="18" charset="0"/>
              </a:rPr>
              <a:t>They said to him, “Where will you have us prepare it?”  </a:t>
            </a:r>
            <a:r>
              <a:rPr lang="en-AU" sz="2700" b="1" baseline="30000" dirty="0">
                <a:solidFill>
                  <a:srgbClr val="FFFFFF"/>
                </a:solidFill>
                <a:effectLst/>
                <a:latin typeface="Times New Roman" panose="02020603050405020304" pitchFamily="18" charset="0"/>
                <a:ea typeface="Times New Roman" panose="02020603050405020304" pitchFamily="18" charset="0"/>
              </a:rPr>
              <a:t>10 </a:t>
            </a:r>
            <a:r>
              <a:rPr lang="en-AU" sz="2700" dirty="0">
                <a:solidFill>
                  <a:srgbClr val="FFFFFF"/>
                </a:solidFill>
                <a:effectLst/>
                <a:latin typeface="Times New Roman" panose="02020603050405020304" pitchFamily="18" charset="0"/>
                <a:ea typeface="Times New Roman" panose="02020603050405020304" pitchFamily="18" charset="0"/>
              </a:rPr>
              <a:t>He said to them, “Behold, when you have entered the city, a man carrying a jar of water will meet you.  Follow him into the house that he enters </a:t>
            </a:r>
            <a:r>
              <a:rPr lang="en-AU" sz="2700" b="1" baseline="30000" dirty="0">
                <a:solidFill>
                  <a:srgbClr val="FFFFFF"/>
                </a:solidFill>
                <a:effectLst/>
                <a:latin typeface="Times New Roman" panose="02020603050405020304" pitchFamily="18" charset="0"/>
                <a:ea typeface="Times New Roman" panose="02020603050405020304" pitchFamily="18" charset="0"/>
              </a:rPr>
              <a:t>11 </a:t>
            </a:r>
            <a:r>
              <a:rPr lang="en-AU" sz="2700" dirty="0">
                <a:solidFill>
                  <a:srgbClr val="FFFFFF"/>
                </a:solidFill>
                <a:effectLst/>
                <a:latin typeface="Times New Roman" panose="02020603050405020304" pitchFamily="18" charset="0"/>
                <a:ea typeface="Times New Roman" panose="02020603050405020304" pitchFamily="18" charset="0"/>
              </a:rPr>
              <a:t>and tell the master of the house, ‘The Teacher says to you, Where is the guest room, where I may eat the Passover with my disciples?’ </a:t>
            </a:r>
            <a:r>
              <a:rPr lang="en-AU" sz="2700" b="1" baseline="30000" dirty="0">
                <a:solidFill>
                  <a:srgbClr val="FFFFFF"/>
                </a:solidFill>
                <a:effectLst/>
                <a:latin typeface="Times New Roman" panose="02020603050405020304" pitchFamily="18" charset="0"/>
                <a:ea typeface="Times New Roman" panose="02020603050405020304" pitchFamily="18" charset="0"/>
              </a:rPr>
              <a:t>12 </a:t>
            </a:r>
            <a:r>
              <a:rPr lang="en-AU" sz="2700" dirty="0">
                <a:solidFill>
                  <a:srgbClr val="FFFFFF"/>
                </a:solidFill>
                <a:effectLst/>
                <a:latin typeface="Times New Roman" panose="02020603050405020304" pitchFamily="18" charset="0"/>
                <a:ea typeface="Times New Roman" panose="02020603050405020304" pitchFamily="18" charset="0"/>
              </a:rPr>
              <a:t>And he will show you a large upper room furnished;  prepare it there.”  </a:t>
            </a:r>
            <a:r>
              <a:rPr lang="en-AU" sz="2700" b="1" baseline="30000" dirty="0">
                <a:solidFill>
                  <a:srgbClr val="FFFFFF"/>
                </a:solidFill>
                <a:effectLst/>
                <a:latin typeface="Times New Roman" panose="02020603050405020304" pitchFamily="18" charset="0"/>
                <a:ea typeface="Times New Roman" panose="02020603050405020304" pitchFamily="18" charset="0"/>
              </a:rPr>
              <a:t>13 </a:t>
            </a:r>
            <a:r>
              <a:rPr lang="en-AU" sz="2700" dirty="0">
                <a:solidFill>
                  <a:srgbClr val="FFFFFF"/>
                </a:solidFill>
                <a:effectLst/>
                <a:latin typeface="Times New Roman" panose="02020603050405020304" pitchFamily="18" charset="0"/>
                <a:ea typeface="Times New Roman" panose="02020603050405020304" pitchFamily="18" charset="0"/>
              </a:rPr>
              <a:t>And they went and found it just as he had told them, and they prepared the Passover.</a:t>
            </a:r>
            <a:r>
              <a:rPr lang="en-AU" sz="2700" dirty="0">
                <a:effectLst/>
              </a:rPr>
              <a:t> </a:t>
            </a:r>
            <a:endParaRPr lang="en-AU" sz="27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057395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279587"/>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14 </a:t>
            </a:r>
            <a:r>
              <a:rPr lang="en-AU" sz="2800" dirty="0">
                <a:solidFill>
                  <a:srgbClr val="FFFFFF"/>
                </a:solidFill>
                <a:effectLst/>
                <a:latin typeface="Times New Roman" panose="02020603050405020304" pitchFamily="18" charset="0"/>
                <a:ea typeface="Times New Roman" panose="02020603050405020304" pitchFamily="18" charset="0"/>
              </a:rPr>
              <a:t>And when the hour came, he reclined at table, and the apostles with him.  </a:t>
            </a:r>
            <a:r>
              <a:rPr lang="en-AU" sz="2800" b="1" baseline="30000" dirty="0">
                <a:solidFill>
                  <a:srgbClr val="FFFFFF"/>
                </a:solidFill>
                <a:effectLst/>
                <a:latin typeface="Times New Roman" panose="02020603050405020304" pitchFamily="18" charset="0"/>
                <a:ea typeface="Times New Roman" panose="02020603050405020304" pitchFamily="18" charset="0"/>
              </a:rPr>
              <a:t>15 </a:t>
            </a:r>
            <a:r>
              <a:rPr lang="en-AU" sz="2800" dirty="0">
                <a:solidFill>
                  <a:srgbClr val="FFFFFF"/>
                </a:solidFill>
                <a:effectLst/>
                <a:latin typeface="Times New Roman" panose="02020603050405020304" pitchFamily="18" charset="0"/>
                <a:ea typeface="Times New Roman" panose="02020603050405020304" pitchFamily="18" charset="0"/>
              </a:rPr>
              <a:t>And he said to them, “I have earnestly desired to eat this Passover with you before I suffer.  </a:t>
            </a:r>
            <a:r>
              <a:rPr lang="en-AU" sz="2800" b="1" baseline="30000" dirty="0">
                <a:solidFill>
                  <a:srgbClr val="FFFFFF"/>
                </a:solidFill>
                <a:effectLst/>
                <a:latin typeface="Times New Roman" panose="02020603050405020304" pitchFamily="18" charset="0"/>
                <a:ea typeface="Times New Roman" panose="02020603050405020304" pitchFamily="18" charset="0"/>
              </a:rPr>
              <a:t>16 </a:t>
            </a:r>
            <a:r>
              <a:rPr lang="en-AU" sz="2800" dirty="0">
                <a:solidFill>
                  <a:srgbClr val="FFFFFF"/>
                </a:solidFill>
                <a:effectLst/>
                <a:latin typeface="Times New Roman" panose="02020603050405020304" pitchFamily="18" charset="0"/>
                <a:ea typeface="Times New Roman" panose="02020603050405020304" pitchFamily="18" charset="0"/>
              </a:rPr>
              <a:t>For I tell you I will not eat it until it is fulfilled in the kingdom of God.”  </a:t>
            </a:r>
            <a:r>
              <a:rPr lang="en-AU" sz="2800" b="1" baseline="30000" dirty="0">
                <a:solidFill>
                  <a:srgbClr val="FFFFFF"/>
                </a:solidFill>
                <a:effectLst/>
                <a:latin typeface="Times New Roman" panose="02020603050405020304" pitchFamily="18" charset="0"/>
                <a:ea typeface="Times New Roman" panose="02020603050405020304" pitchFamily="18" charset="0"/>
              </a:rPr>
              <a:t>17 </a:t>
            </a:r>
            <a:r>
              <a:rPr lang="en-AU" sz="2800" dirty="0">
                <a:solidFill>
                  <a:srgbClr val="FFFFFF"/>
                </a:solidFill>
                <a:effectLst/>
                <a:latin typeface="Times New Roman" panose="02020603050405020304" pitchFamily="18" charset="0"/>
                <a:ea typeface="Times New Roman" panose="02020603050405020304" pitchFamily="18" charset="0"/>
              </a:rPr>
              <a:t>And he took a cup, and when he had given thanks he said, “Take this, and divide it among yourselves.  </a:t>
            </a:r>
            <a:r>
              <a:rPr lang="en-AU" sz="2800" b="1" baseline="30000" dirty="0">
                <a:solidFill>
                  <a:srgbClr val="FFFFFF"/>
                </a:solidFill>
                <a:effectLst/>
                <a:latin typeface="Times New Roman" panose="02020603050405020304" pitchFamily="18" charset="0"/>
                <a:ea typeface="Times New Roman" panose="02020603050405020304" pitchFamily="18" charset="0"/>
              </a:rPr>
              <a:t>18 </a:t>
            </a:r>
            <a:r>
              <a:rPr lang="en-AU" sz="2800" dirty="0">
                <a:solidFill>
                  <a:srgbClr val="FFFFFF"/>
                </a:solidFill>
                <a:effectLst/>
                <a:latin typeface="Times New Roman" panose="02020603050405020304" pitchFamily="18" charset="0"/>
                <a:ea typeface="Times New Roman" panose="02020603050405020304" pitchFamily="18" charset="0"/>
              </a:rPr>
              <a:t>For I tell you that from now on I will not drink of the fruit of the vine until the kingdom of God comes.”  </a:t>
            </a:r>
            <a:r>
              <a:rPr lang="en-AU" sz="2800" b="1" baseline="30000" dirty="0">
                <a:solidFill>
                  <a:srgbClr val="FFFFFF"/>
                </a:solidFill>
                <a:effectLst/>
                <a:latin typeface="Times New Roman" panose="02020603050405020304" pitchFamily="18" charset="0"/>
                <a:ea typeface="Times New Roman" panose="02020603050405020304" pitchFamily="18" charset="0"/>
              </a:rPr>
              <a:t>19 </a:t>
            </a:r>
            <a:r>
              <a:rPr lang="en-AU" sz="2800" dirty="0">
                <a:solidFill>
                  <a:srgbClr val="FFFFFF"/>
                </a:solidFill>
                <a:effectLst/>
                <a:latin typeface="Times New Roman" panose="02020603050405020304" pitchFamily="18" charset="0"/>
                <a:ea typeface="Times New Roman" panose="02020603050405020304" pitchFamily="18" charset="0"/>
              </a:rPr>
              <a:t>And he took bread, and when he had given thanks, he broke it and gave it to them, saying, “This is my body, which is given for you.  Do this in remembrance of me.”</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298406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3384132"/>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20 </a:t>
            </a:r>
            <a:r>
              <a:rPr lang="en-AU" sz="2800" dirty="0">
                <a:solidFill>
                  <a:srgbClr val="FFFFFF"/>
                </a:solidFill>
                <a:effectLst/>
                <a:latin typeface="Times New Roman" panose="02020603050405020304" pitchFamily="18" charset="0"/>
                <a:ea typeface="Times New Roman" panose="02020603050405020304" pitchFamily="18" charset="0"/>
              </a:rPr>
              <a:t>And likewise the cup after they had eaten, saying, “This cup that is poured out for you is the new covenant in my blood.  </a:t>
            </a:r>
            <a:r>
              <a:rPr lang="en-AU" sz="2800" b="1" baseline="30000" dirty="0">
                <a:solidFill>
                  <a:srgbClr val="FFFFFF"/>
                </a:solidFill>
                <a:effectLst/>
                <a:latin typeface="Times New Roman" panose="02020603050405020304" pitchFamily="18" charset="0"/>
                <a:ea typeface="Times New Roman" panose="02020603050405020304" pitchFamily="18" charset="0"/>
              </a:rPr>
              <a:t>21 </a:t>
            </a:r>
            <a:r>
              <a:rPr lang="en-AU" sz="2800" dirty="0">
                <a:solidFill>
                  <a:srgbClr val="FFFFFF"/>
                </a:solidFill>
                <a:effectLst/>
                <a:latin typeface="Times New Roman" panose="02020603050405020304" pitchFamily="18" charset="0"/>
                <a:ea typeface="Times New Roman" panose="02020603050405020304" pitchFamily="18" charset="0"/>
              </a:rPr>
              <a:t>But behold, the hand of him who betrays me is with me on the table.  </a:t>
            </a:r>
            <a:r>
              <a:rPr lang="en-AU" sz="2800" b="1" baseline="30000" dirty="0">
                <a:solidFill>
                  <a:srgbClr val="FFFFFF"/>
                </a:solidFill>
                <a:effectLst/>
                <a:latin typeface="Times New Roman" panose="02020603050405020304" pitchFamily="18" charset="0"/>
                <a:ea typeface="Times New Roman" panose="02020603050405020304" pitchFamily="18" charset="0"/>
              </a:rPr>
              <a:t>22 </a:t>
            </a:r>
            <a:r>
              <a:rPr lang="en-AU" sz="2800" dirty="0">
                <a:solidFill>
                  <a:srgbClr val="FFFFFF"/>
                </a:solidFill>
                <a:effectLst/>
                <a:latin typeface="Times New Roman" panose="02020603050405020304" pitchFamily="18" charset="0"/>
                <a:ea typeface="Times New Roman" panose="02020603050405020304" pitchFamily="18" charset="0"/>
              </a:rPr>
              <a:t>For the Son of Man goes as it has been determined, but woe to that man by whom he is betrayed!”  </a:t>
            </a:r>
            <a:r>
              <a:rPr lang="en-AU" sz="2800" b="1" baseline="30000" dirty="0">
                <a:solidFill>
                  <a:srgbClr val="FFFFFF"/>
                </a:solidFill>
                <a:effectLst/>
                <a:latin typeface="Times New Roman" panose="02020603050405020304" pitchFamily="18" charset="0"/>
                <a:ea typeface="Times New Roman" panose="02020603050405020304" pitchFamily="18" charset="0"/>
              </a:rPr>
              <a:t>23 </a:t>
            </a:r>
            <a:r>
              <a:rPr lang="en-AU" sz="2800" dirty="0">
                <a:solidFill>
                  <a:srgbClr val="FFFFFF"/>
                </a:solidFill>
                <a:effectLst/>
                <a:latin typeface="Times New Roman" panose="02020603050405020304" pitchFamily="18" charset="0"/>
                <a:ea typeface="Times New Roman" panose="02020603050405020304" pitchFamily="18" charset="0"/>
              </a:rPr>
              <a:t>And they began to question one another, which of them it could be who was going to do this.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102324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66B4DCC-8041-2860-004F-5946D6FB1413}"/>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BBC0D91A-1160-8D31-25B7-14CE1480128C}"/>
              </a:ext>
            </a:extLst>
          </p:cNvPr>
          <p:cNvSpPr txBox="1">
            <a:spLocks noChangeArrowheads="1"/>
          </p:cNvSpPr>
          <p:nvPr/>
        </p:nvSpPr>
        <p:spPr bwMode="auto">
          <a:xfrm>
            <a:off x="3457622" y="230659"/>
            <a:ext cx="2473621" cy="4825295"/>
          </a:xfrm>
          <a:prstGeom prst="rect">
            <a:avLst/>
          </a:prstGeom>
          <a:noFill/>
          <a:ln w="9525">
            <a:noFill/>
            <a:miter lim="800000"/>
            <a:headEnd/>
            <a:tailEnd/>
          </a:ln>
        </p:spPr>
        <p:txBody>
          <a:bodyPr wrap="square">
            <a:prstTxWarp prst="textNoShape">
              <a:avLst/>
            </a:prstTxWarp>
            <a:spAutoFit/>
          </a:bodyPr>
          <a:lstStyle/>
          <a:p>
            <a:pPr marL="0" marR="0" lvl="0" indent="0" algn="l" defTabSz="457200" rtl="0" eaLnBrk="1" fontAlgn="auto" latinLnBrk="0" hangingPunct="1">
              <a:lnSpc>
                <a:spcPct val="110000"/>
              </a:lnSpc>
              <a:spcBef>
                <a:spcPts val="0"/>
              </a:spcBef>
              <a:spcAft>
                <a:spcPts val="1000"/>
              </a:spcAft>
              <a:buClrTx/>
              <a:buSzTx/>
              <a:buFontTx/>
              <a:buNone/>
              <a:tabLst/>
              <a:defRPr/>
            </a:pPr>
            <a:r>
              <a:rPr kumimoji="0" lang="en-AU" sz="30000" b="1" i="0" u="none" strike="noStrike" kern="1200" cap="none" spc="0" normalizeH="0" noProof="0" dirty="0">
                <a:ln>
                  <a:noFill/>
                </a:ln>
                <a:solidFill>
                  <a:srgbClr val="FFFF00"/>
                </a:solidFill>
                <a:effectLst/>
                <a:uLnTx/>
                <a:uFillTx/>
                <a:latin typeface="Kai" pitchFamily="2" charset="-122"/>
                <a:ea typeface="Kai" pitchFamily="2" charset="-122"/>
                <a:cs typeface="Angsana New" panose="02020603050405020304" pitchFamily="18" charset="-34"/>
              </a:rPr>
              <a:t>?</a:t>
            </a:r>
            <a:endParaRPr kumimoji="0" lang="en-AU" sz="30000" b="0" i="0" u="none" strike="noStrike" kern="1200" cap="none" spc="0" normalizeH="0" noProof="0" dirty="0">
              <a:ln>
                <a:noFill/>
              </a:ln>
              <a:solidFill>
                <a:srgbClr val="FFFF00"/>
              </a:solidFill>
              <a:effectLst/>
              <a:uLnTx/>
              <a:uFillTx/>
              <a:latin typeface="Kai" pitchFamily="2" charset="-122"/>
              <a:ea typeface="Kai" pitchFamily="2" charset="-122"/>
              <a:cs typeface="Angsana New" panose="02020603050405020304" pitchFamily="18" charset="-34"/>
            </a:endParaRPr>
          </a:p>
        </p:txBody>
      </p:sp>
    </p:spTree>
    <p:extLst>
      <p:ext uri="{BB962C8B-B14F-4D97-AF65-F5344CB8AC3E}">
        <p14:creationId xmlns:p14="http://schemas.microsoft.com/office/powerpoint/2010/main" val="4046579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6D6D0B9-2CAF-A666-CFC4-38EC75A99D0E}"/>
              </a:ext>
            </a:extLst>
          </p:cNvPr>
          <p:cNvSpPr txBox="1"/>
          <p:nvPr/>
        </p:nvSpPr>
        <p:spPr>
          <a:xfrm>
            <a:off x="78259" y="1525879"/>
            <a:ext cx="8987481" cy="1200329"/>
          </a:xfrm>
          <a:prstGeom prst="rect">
            <a:avLst/>
          </a:prstGeom>
          <a:noFill/>
          <a:ln>
            <a:solidFill>
              <a:schemeClr val="bg1"/>
            </a:solid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Passover </a:t>
            </a:r>
            <a:r>
              <a:rPr lang="en-AU" dirty="0">
                <a:solidFill>
                  <a:schemeClr val="bg1"/>
                </a:solidFill>
                <a:latin typeface="Times New Roman" panose="02020603050405020304" pitchFamily="18" charset="0"/>
                <a:cs typeface="Times New Roman" panose="02020603050405020304" pitchFamily="18" charset="0"/>
              </a:rPr>
              <a:t>– a celebration of the salvation of God when Israel were set free from slavery.</a:t>
            </a:r>
            <a:endParaRPr lang="en-AU" dirty="0">
              <a:solidFill>
                <a:srgbClr val="FFFF00"/>
              </a:solidFill>
              <a:latin typeface="Times New Roman" panose="02020603050405020304" pitchFamily="18" charset="0"/>
              <a:cs typeface="Times New Roman" panose="02020603050405020304" pitchFamily="18" charset="0"/>
            </a:endParaRPr>
          </a:p>
          <a:p>
            <a:pPr marL="179388" indent="-179388">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lamb sacrificed.  Blood on door posts &amp; lintel.  A sign.</a:t>
            </a:r>
          </a:p>
          <a:p>
            <a:pPr marL="179388" indent="-179388">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Lord would not let the destroyer enter and kill any in a home with the blood of the lamb.</a:t>
            </a:r>
          </a:p>
          <a:p>
            <a:pPr marL="179388" indent="-179388">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Saved from death by the blood of the lamb</a:t>
            </a:r>
          </a:p>
        </p:txBody>
      </p:sp>
      <p:sp>
        <p:nvSpPr>
          <p:cNvPr id="6" name="TextBox 5">
            <a:extLst>
              <a:ext uri="{FF2B5EF4-FFF2-40B4-BE49-F238E27FC236}">
                <a16:creationId xmlns:a16="http://schemas.microsoft.com/office/drawing/2014/main" id="{E31CF460-1968-3E23-2B9E-975590B0EA72}"/>
              </a:ext>
            </a:extLst>
          </p:cNvPr>
          <p:cNvSpPr txBox="1"/>
          <p:nvPr/>
        </p:nvSpPr>
        <p:spPr>
          <a:xfrm>
            <a:off x="0" y="0"/>
            <a:ext cx="7628239" cy="461665"/>
          </a:xfrm>
          <a:prstGeom prst="rect">
            <a:avLst/>
          </a:prstGeom>
          <a:noFill/>
        </p:spPr>
        <p:txBody>
          <a:bodyPr wrap="square" rtlCol="0">
            <a:spAutoFit/>
          </a:bodyPr>
          <a:lstStyle/>
          <a:p>
            <a:r>
              <a:rPr lang="en-AU" sz="2400" b="1" dirty="0">
                <a:solidFill>
                  <a:srgbClr val="FFFF00"/>
                </a:solidFill>
                <a:latin typeface="Times New Roman" panose="02020603050405020304" pitchFamily="18" charset="0"/>
                <a:cs typeface="Times New Roman" panose="02020603050405020304" pitchFamily="18" charset="0"/>
              </a:rPr>
              <a:t>The Mystery of Communion. </a:t>
            </a:r>
          </a:p>
        </p:txBody>
      </p:sp>
      <p:sp>
        <p:nvSpPr>
          <p:cNvPr id="10" name="TextBox 9">
            <a:extLst>
              <a:ext uri="{FF2B5EF4-FFF2-40B4-BE49-F238E27FC236}">
                <a16:creationId xmlns:a16="http://schemas.microsoft.com/office/drawing/2014/main" id="{9E668FD5-DC0D-870A-B56C-D1146D0DF650}"/>
              </a:ext>
            </a:extLst>
          </p:cNvPr>
          <p:cNvSpPr txBox="1"/>
          <p:nvPr/>
        </p:nvSpPr>
        <p:spPr>
          <a:xfrm>
            <a:off x="57666" y="898947"/>
            <a:ext cx="4201297"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Luke sets the scene for the 1</a:t>
            </a:r>
            <a:r>
              <a:rPr lang="en-AU" baseline="30000" dirty="0">
                <a:solidFill>
                  <a:srgbClr val="FFFF00"/>
                </a:solidFill>
                <a:latin typeface="Times New Roman" panose="02020603050405020304" pitchFamily="18" charset="0"/>
                <a:cs typeface="Times New Roman" panose="02020603050405020304" pitchFamily="18" charset="0"/>
              </a:rPr>
              <a:t>st</a:t>
            </a:r>
            <a:r>
              <a:rPr lang="en-AU" dirty="0">
                <a:solidFill>
                  <a:srgbClr val="FFFF00"/>
                </a:solidFill>
                <a:latin typeface="Times New Roman" panose="02020603050405020304" pitchFamily="18" charset="0"/>
                <a:cs typeface="Times New Roman" panose="02020603050405020304" pitchFamily="18" charset="0"/>
              </a:rPr>
              <a:t> Communion</a:t>
            </a:r>
          </a:p>
        </p:txBody>
      </p:sp>
      <p:sp>
        <p:nvSpPr>
          <p:cNvPr id="22" name="TextBox 21">
            <a:extLst>
              <a:ext uri="{FF2B5EF4-FFF2-40B4-BE49-F238E27FC236}">
                <a16:creationId xmlns:a16="http://schemas.microsoft.com/office/drawing/2014/main" id="{16C22B4F-1A6E-83A1-D186-D84A20EB0DC6}"/>
              </a:ext>
            </a:extLst>
          </p:cNvPr>
          <p:cNvSpPr txBox="1"/>
          <p:nvPr/>
        </p:nvSpPr>
        <p:spPr>
          <a:xfrm>
            <a:off x="156519" y="334975"/>
            <a:ext cx="4629666"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commune with Christ &amp; with His Church</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sign &amp; a symbol to Remember</a:t>
            </a:r>
          </a:p>
        </p:txBody>
      </p:sp>
      <p:sp>
        <p:nvSpPr>
          <p:cNvPr id="2" name="TextBox 1">
            <a:extLst>
              <a:ext uri="{FF2B5EF4-FFF2-40B4-BE49-F238E27FC236}">
                <a16:creationId xmlns:a16="http://schemas.microsoft.com/office/drawing/2014/main" id="{A4F2D430-AE6C-93E7-42AB-C3F664AE9D5F}"/>
              </a:ext>
            </a:extLst>
          </p:cNvPr>
          <p:cNvSpPr txBox="1"/>
          <p:nvPr/>
        </p:nvSpPr>
        <p:spPr>
          <a:xfrm>
            <a:off x="4786185" y="343213"/>
            <a:ext cx="4349578"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Physical reminder &amp; Spiritual Encounter</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Grace &amp; Mercy...   &amp;  potential judgment...</a:t>
            </a:r>
          </a:p>
        </p:txBody>
      </p:sp>
      <p:sp>
        <p:nvSpPr>
          <p:cNvPr id="4" name="TextBox 3">
            <a:extLst>
              <a:ext uri="{FF2B5EF4-FFF2-40B4-BE49-F238E27FC236}">
                <a16:creationId xmlns:a16="http://schemas.microsoft.com/office/drawing/2014/main" id="{87FFB679-624C-A800-1358-7CF1E022A174}"/>
              </a:ext>
            </a:extLst>
          </p:cNvPr>
          <p:cNvSpPr txBox="1"/>
          <p:nvPr/>
        </p:nvSpPr>
        <p:spPr>
          <a:xfrm>
            <a:off x="156518" y="1180930"/>
            <a:ext cx="8987481"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At Passover celebrations, with betrayal of Jesus for money (by one of His inner circle)</a:t>
            </a:r>
          </a:p>
        </p:txBody>
      </p:sp>
    </p:spTree>
    <p:extLst>
      <p:ext uri="{BB962C8B-B14F-4D97-AF65-F5344CB8AC3E}">
        <p14:creationId xmlns:p14="http://schemas.microsoft.com/office/powerpoint/2010/main" val="3675408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10"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6D6D0B9-2CAF-A666-CFC4-38EC75A99D0E}"/>
              </a:ext>
            </a:extLst>
          </p:cNvPr>
          <p:cNvSpPr txBox="1"/>
          <p:nvPr/>
        </p:nvSpPr>
        <p:spPr>
          <a:xfrm>
            <a:off x="78259" y="1525879"/>
            <a:ext cx="8987481" cy="1200329"/>
          </a:xfrm>
          <a:prstGeom prst="rect">
            <a:avLst/>
          </a:prstGeom>
          <a:noFill/>
          <a:ln>
            <a:solidFill>
              <a:schemeClr val="bg1"/>
            </a:solid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Passover </a:t>
            </a:r>
            <a:r>
              <a:rPr lang="en-AU" dirty="0">
                <a:solidFill>
                  <a:schemeClr val="bg1"/>
                </a:solidFill>
                <a:latin typeface="Times New Roman" panose="02020603050405020304" pitchFamily="18" charset="0"/>
                <a:cs typeface="Times New Roman" panose="02020603050405020304" pitchFamily="18" charset="0"/>
              </a:rPr>
              <a:t>– a celebration of the salvation of God when Israel were set free from slavery.</a:t>
            </a:r>
            <a:endParaRPr lang="en-AU" dirty="0">
              <a:solidFill>
                <a:srgbClr val="FFFF00"/>
              </a:solidFill>
              <a:latin typeface="Times New Roman" panose="02020603050405020304" pitchFamily="18" charset="0"/>
              <a:cs typeface="Times New Roman" panose="02020603050405020304" pitchFamily="18" charset="0"/>
            </a:endParaRPr>
          </a:p>
          <a:p>
            <a:pPr marL="179388" indent="-179388">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lamb sacrificed.  Blood on door posts &amp; lintel.  A sign.</a:t>
            </a:r>
          </a:p>
          <a:p>
            <a:pPr marL="179388" indent="-179388">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Lord would not let the destroyer enter and kill any in a home with the blood of the lamb.</a:t>
            </a:r>
          </a:p>
          <a:p>
            <a:pPr marL="179388" indent="-179388">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Saved from death by the blood of the lamb</a:t>
            </a:r>
          </a:p>
        </p:txBody>
      </p:sp>
      <p:sp>
        <p:nvSpPr>
          <p:cNvPr id="6" name="TextBox 5">
            <a:extLst>
              <a:ext uri="{FF2B5EF4-FFF2-40B4-BE49-F238E27FC236}">
                <a16:creationId xmlns:a16="http://schemas.microsoft.com/office/drawing/2014/main" id="{E31CF460-1968-3E23-2B9E-975590B0EA72}"/>
              </a:ext>
            </a:extLst>
          </p:cNvPr>
          <p:cNvSpPr txBox="1"/>
          <p:nvPr/>
        </p:nvSpPr>
        <p:spPr>
          <a:xfrm>
            <a:off x="0" y="0"/>
            <a:ext cx="9144000" cy="461665"/>
          </a:xfrm>
          <a:prstGeom prst="rect">
            <a:avLst/>
          </a:prstGeom>
          <a:noFill/>
        </p:spPr>
        <p:txBody>
          <a:bodyPr wrap="square" rtlCol="0">
            <a:spAutoFit/>
          </a:bodyPr>
          <a:lstStyle/>
          <a:p>
            <a:r>
              <a:rPr lang="en-AU" sz="2400" b="1" dirty="0">
                <a:solidFill>
                  <a:srgbClr val="FFFF00"/>
                </a:solidFill>
                <a:latin typeface="Times New Roman" panose="02020603050405020304" pitchFamily="18" charset="0"/>
                <a:cs typeface="Times New Roman" panose="02020603050405020304" pitchFamily="18" charset="0"/>
              </a:rPr>
              <a:t>The Mystery of Communion.       The Passover fulfilled.</a:t>
            </a:r>
          </a:p>
        </p:txBody>
      </p:sp>
      <p:sp>
        <p:nvSpPr>
          <p:cNvPr id="10" name="TextBox 9">
            <a:extLst>
              <a:ext uri="{FF2B5EF4-FFF2-40B4-BE49-F238E27FC236}">
                <a16:creationId xmlns:a16="http://schemas.microsoft.com/office/drawing/2014/main" id="{9E668FD5-DC0D-870A-B56C-D1146D0DF650}"/>
              </a:ext>
            </a:extLst>
          </p:cNvPr>
          <p:cNvSpPr txBox="1"/>
          <p:nvPr/>
        </p:nvSpPr>
        <p:spPr>
          <a:xfrm>
            <a:off x="57666" y="898947"/>
            <a:ext cx="4201297"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Luke sets the scene for the 1</a:t>
            </a:r>
            <a:r>
              <a:rPr lang="en-AU" baseline="30000" dirty="0">
                <a:solidFill>
                  <a:srgbClr val="FFFF00"/>
                </a:solidFill>
                <a:latin typeface="Times New Roman" panose="02020603050405020304" pitchFamily="18" charset="0"/>
                <a:cs typeface="Times New Roman" panose="02020603050405020304" pitchFamily="18" charset="0"/>
              </a:rPr>
              <a:t>st</a:t>
            </a:r>
            <a:r>
              <a:rPr lang="en-AU" dirty="0">
                <a:solidFill>
                  <a:srgbClr val="FFFF00"/>
                </a:solidFill>
                <a:latin typeface="Times New Roman" panose="02020603050405020304" pitchFamily="18" charset="0"/>
                <a:cs typeface="Times New Roman" panose="02020603050405020304" pitchFamily="18" charset="0"/>
              </a:rPr>
              <a:t> Communion</a:t>
            </a:r>
          </a:p>
        </p:txBody>
      </p:sp>
      <p:sp>
        <p:nvSpPr>
          <p:cNvPr id="20" name="TextBox 19">
            <a:extLst>
              <a:ext uri="{FF2B5EF4-FFF2-40B4-BE49-F238E27FC236}">
                <a16:creationId xmlns:a16="http://schemas.microsoft.com/office/drawing/2014/main" id="{AC5D21B9-93B5-D1F6-7744-2E81C505957A}"/>
              </a:ext>
            </a:extLst>
          </p:cNvPr>
          <p:cNvSpPr txBox="1"/>
          <p:nvPr/>
        </p:nvSpPr>
        <p:spPr>
          <a:xfrm>
            <a:off x="53545" y="3052807"/>
            <a:ext cx="9090455"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Sacrifice of Jesus on the cross  ––  fulfillment of a greater salvation Passover looked forward to</a:t>
            </a:r>
          </a:p>
        </p:txBody>
      </p:sp>
      <p:sp>
        <p:nvSpPr>
          <p:cNvPr id="22" name="TextBox 21">
            <a:extLst>
              <a:ext uri="{FF2B5EF4-FFF2-40B4-BE49-F238E27FC236}">
                <a16:creationId xmlns:a16="http://schemas.microsoft.com/office/drawing/2014/main" id="{16C22B4F-1A6E-83A1-D186-D84A20EB0DC6}"/>
              </a:ext>
            </a:extLst>
          </p:cNvPr>
          <p:cNvSpPr txBox="1"/>
          <p:nvPr/>
        </p:nvSpPr>
        <p:spPr>
          <a:xfrm>
            <a:off x="156519" y="334975"/>
            <a:ext cx="4629666"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commune with Christ &amp; with His Church</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sign &amp; a symbol to Remember</a:t>
            </a:r>
          </a:p>
        </p:txBody>
      </p:sp>
      <p:sp>
        <p:nvSpPr>
          <p:cNvPr id="2" name="TextBox 1">
            <a:extLst>
              <a:ext uri="{FF2B5EF4-FFF2-40B4-BE49-F238E27FC236}">
                <a16:creationId xmlns:a16="http://schemas.microsoft.com/office/drawing/2014/main" id="{A4F2D430-AE6C-93E7-42AB-C3F664AE9D5F}"/>
              </a:ext>
            </a:extLst>
          </p:cNvPr>
          <p:cNvSpPr txBox="1"/>
          <p:nvPr/>
        </p:nvSpPr>
        <p:spPr>
          <a:xfrm>
            <a:off x="4786185" y="343213"/>
            <a:ext cx="4349578"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Physical reminder &amp; Spiritual Encounter</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Grace &amp; Mercy...   &amp;  potential judgment...</a:t>
            </a:r>
          </a:p>
        </p:txBody>
      </p:sp>
      <p:sp>
        <p:nvSpPr>
          <p:cNvPr id="4" name="TextBox 3">
            <a:extLst>
              <a:ext uri="{FF2B5EF4-FFF2-40B4-BE49-F238E27FC236}">
                <a16:creationId xmlns:a16="http://schemas.microsoft.com/office/drawing/2014/main" id="{87FFB679-624C-A800-1358-7CF1E022A174}"/>
              </a:ext>
            </a:extLst>
          </p:cNvPr>
          <p:cNvSpPr txBox="1"/>
          <p:nvPr/>
        </p:nvSpPr>
        <p:spPr>
          <a:xfrm>
            <a:off x="156518" y="1180930"/>
            <a:ext cx="8987481"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At Passover celebrations, with betrayal of Jesus for money (by one of His inner circle)</a:t>
            </a:r>
          </a:p>
        </p:txBody>
      </p:sp>
      <p:sp>
        <p:nvSpPr>
          <p:cNvPr id="5" name="TextBox 4">
            <a:extLst>
              <a:ext uri="{FF2B5EF4-FFF2-40B4-BE49-F238E27FC236}">
                <a16:creationId xmlns:a16="http://schemas.microsoft.com/office/drawing/2014/main" id="{E8E1548A-2A76-1EC0-2902-2B0684AD2640}"/>
              </a:ext>
            </a:extLst>
          </p:cNvPr>
          <p:cNvSpPr txBox="1"/>
          <p:nvPr/>
        </p:nvSpPr>
        <p:spPr>
          <a:xfrm>
            <a:off x="107091" y="2737881"/>
            <a:ext cx="9036909"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won’t eat Passover again until He has suffered / Passover is fulfilled in Kingdom of God</a:t>
            </a:r>
          </a:p>
        </p:txBody>
      </p:sp>
      <p:sp>
        <p:nvSpPr>
          <p:cNvPr id="7" name="TextBox 6">
            <a:extLst>
              <a:ext uri="{FF2B5EF4-FFF2-40B4-BE49-F238E27FC236}">
                <a16:creationId xmlns:a16="http://schemas.microsoft.com/office/drawing/2014/main" id="{FF5594F9-58A4-8A5B-3E34-C9CD2C877752}"/>
              </a:ext>
            </a:extLst>
          </p:cNvPr>
          <p:cNvSpPr txBox="1"/>
          <p:nvPr/>
        </p:nvSpPr>
        <p:spPr>
          <a:xfrm>
            <a:off x="107090" y="3290282"/>
            <a:ext cx="9036909"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Death passes over those who are washed in the blood of Jesus.</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Saved from sin and death.</a:t>
            </a:r>
          </a:p>
        </p:txBody>
      </p:sp>
      <p:sp>
        <p:nvSpPr>
          <p:cNvPr id="9" name="TextBox 8">
            <a:extLst>
              <a:ext uri="{FF2B5EF4-FFF2-40B4-BE49-F238E27FC236}">
                <a16:creationId xmlns:a16="http://schemas.microsoft.com/office/drawing/2014/main" id="{2C787031-93A6-2BAB-2045-FB2830C5EEB3}"/>
              </a:ext>
            </a:extLst>
          </p:cNvPr>
          <p:cNvSpPr txBox="1"/>
          <p:nvPr/>
        </p:nvSpPr>
        <p:spPr>
          <a:xfrm>
            <a:off x="0" y="3824310"/>
            <a:ext cx="9111047"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Eucharist  (thanksgiving) </a:t>
            </a:r>
            <a:r>
              <a:rPr lang="en-AU" dirty="0">
                <a:solidFill>
                  <a:schemeClr val="bg1"/>
                </a:solidFill>
                <a:latin typeface="Times New Roman" panose="02020603050405020304" pitchFamily="18" charset="0"/>
                <a:cs typeface="Times New Roman" panose="02020603050405020304" pitchFamily="18" charset="0"/>
              </a:rPr>
              <a:t>– Communion is a time of thanksgiving to God for His salvation.</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737E8BE3-8605-2EF6-6C86-CFAFE6AB5182}"/>
              </a:ext>
            </a:extLst>
          </p:cNvPr>
          <p:cNvSpPr txBox="1"/>
          <p:nvPr/>
        </p:nvSpPr>
        <p:spPr>
          <a:xfrm>
            <a:off x="0" y="4137347"/>
            <a:ext cx="9144000"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Bread </a:t>
            </a:r>
            <a:r>
              <a:rPr lang="en-AU" dirty="0">
                <a:solidFill>
                  <a:schemeClr val="bg1"/>
                </a:solidFill>
                <a:latin typeface="Times New Roman" panose="02020603050405020304" pitchFamily="18" charset="0"/>
                <a:cs typeface="Times New Roman" panose="02020603050405020304" pitchFamily="18" charset="0"/>
              </a:rPr>
              <a:t>– Gave thanks &amp; broke it.  Represents broken Body of Jesus.  Remember with thanks</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8DA474D8-3DFF-A9D4-32D3-9DC5F38354ED}"/>
              </a:ext>
            </a:extLst>
          </p:cNvPr>
          <p:cNvSpPr txBox="1"/>
          <p:nvPr/>
        </p:nvSpPr>
        <p:spPr>
          <a:xfrm>
            <a:off x="8238" y="4433909"/>
            <a:ext cx="9144000"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Wine </a:t>
            </a:r>
            <a:r>
              <a:rPr lang="en-AU" dirty="0">
                <a:solidFill>
                  <a:schemeClr val="bg1"/>
                </a:solidFill>
                <a:latin typeface="Times New Roman" panose="02020603050405020304" pitchFamily="18" charset="0"/>
                <a:cs typeface="Times New Roman" panose="02020603050405020304" pitchFamily="18" charset="0"/>
              </a:rPr>
              <a:t>– </a:t>
            </a:r>
            <a:r>
              <a:rPr lang="en-AU" dirty="0">
                <a:solidFill>
                  <a:schemeClr val="bg1"/>
                </a:solidFill>
                <a:latin typeface="Comic Sans MS" panose="030F0902030302020204" pitchFamily="66" charset="0"/>
                <a:cs typeface="Times New Roman" panose="02020603050405020304" pitchFamily="18" charset="0"/>
              </a:rPr>
              <a:t>This cup that is poured out for you, is the new covenant in my blood.</a:t>
            </a:r>
            <a:endParaRPr lang="en-AU" dirty="0">
              <a:solidFill>
                <a:srgbClr val="FFFF00"/>
              </a:solidFill>
              <a:latin typeface="Comic Sans MS" panose="030F0902030302020204" pitchFamily="66" charset="0"/>
              <a:cs typeface="Times New Roman" panose="02020603050405020304" pitchFamily="18" charset="0"/>
            </a:endParaRPr>
          </a:p>
        </p:txBody>
      </p:sp>
      <p:sp>
        <p:nvSpPr>
          <p:cNvPr id="13" name="TextBox 12">
            <a:extLst>
              <a:ext uri="{FF2B5EF4-FFF2-40B4-BE49-F238E27FC236}">
                <a16:creationId xmlns:a16="http://schemas.microsoft.com/office/drawing/2014/main" id="{0004402E-CBB0-BA9B-D814-75E09C3B6A00}"/>
              </a:ext>
            </a:extLst>
          </p:cNvPr>
          <p:cNvSpPr txBox="1"/>
          <p:nvPr/>
        </p:nvSpPr>
        <p:spPr>
          <a:xfrm>
            <a:off x="378940" y="4690249"/>
            <a:ext cx="8732108"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shed His blood to save us.  </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New Covenant where death passes over His people of faith.</a:t>
            </a:r>
          </a:p>
        </p:txBody>
      </p:sp>
      <p:sp>
        <p:nvSpPr>
          <p:cNvPr id="15" name="TextBox 14">
            <a:extLst>
              <a:ext uri="{FF2B5EF4-FFF2-40B4-BE49-F238E27FC236}">
                <a16:creationId xmlns:a16="http://schemas.microsoft.com/office/drawing/2014/main" id="{D76F9C05-8F38-765E-1045-B3E42988774F}"/>
              </a:ext>
            </a:extLst>
          </p:cNvPr>
          <p:cNvSpPr txBox="1"/>
          <p:nvPr/>
        </p:nvSpPr>
        <p:spPr>
          <a:xfrm>
            <a:off x="0" y="5283221"/>
            <a:ext cx="9090455" cy="369332"/>
          </a:xfrm>
          <a:prstGeom prst="rect">
            <a:avLst/>
          </a:prstGeom>
          <a:noFill/>
        </p:spPr>
        <p:txBody>
          <a:bodyPr wrap="square" rtlCol="0">
            <a:spAutoFit/>
          </a:bodyPr>
          <a:lstStyle/>
          <a:p>
            <a:pPr algn="ctr"/>
            <a:r>
              <a:rPr lang="en-AU" dirty="0">
                <a:solidFill>
                  <a:srgbClr val="FFFF00"/>
                </a:solidFill>
                <a:latin typeface="Times New Roman" panose="02020603050405020304" pitchFamily="18" charset="0"/>
                <a:cs typeface="Times New Roman" panose="02020603050405020304" pitchFamily="18" charset="0"/>
              </a:rPr>
              <a:t>Even if we physically die, death passes over us because Jesus is our Passover Lamb.</a:t>
            </a:r>
          </a:p>
        </p:txBody>
      </p:sp>
    </p:spTree>
    <p:extLst>
      <p:ext uri="{BB962C8B-B14F-4D97-AF65-F5344CB8AC3E}">
        <p14:creationId xmlns:p14="http://schemas.microsoft.com/office/powerpoint/2010/main" val="3829363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7" grpId="0"/>
      <p:bldP spid="9" grpId="0"/>
      <p:bldP spid="11" grpId="0"/>
      <p:bldP spid="12" grpId="0"/>
      <p:bldP spid="13" grpId="0"/>
      <p:bldP spid="15"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a:solidFill>
              <a:schemeClr val="bg1"/>
            </a:solidFill>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4579</TotalTime>
  <Words>922</Words>
  <Application>Microsoft Macintosh PowerPoint</Application>
  <PresentationFormat>On-screen Show (16:10)</PresentationFormat>
  <Paragraphs>54</Paragraphs>
  <Slides>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Kai</vt:lpstr>
      <vt:lpstr>Aptos</vt:lpstr>
      <vt:lpstr>Arial</vt:lpstr>
      <vt:lpstr>Calibri</vt:lpstr>
      <vt:lpstr>Comic Sans MS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Brumpton</dc:creator>
  <cp:lastModifiedBy>Michael Brumpton</cp:lastModifiedBy>
  <cp:revision>161</cp:revision>
  <cp:lastPrinted>2025-01-09T08:27:43Z</cp:lastPrinted>
  <dcterms:created xsi:type="dcterms:W3CDTF">2024-07-12T04:24:48Z</dcterms:created>
  <dcterms:modified xsi:type="dcterms:W3CDTF">2025-01-09T08:31:22Z</dcterms:modified>
</cp:coreProperties>
</file>